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6" r:id="rId4"/>
    <p:sldId id="257" r:id="rId5"/>
    <p:sldId id="259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64" r:id="rId20"/>
    <p:sldId id="280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655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91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7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426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67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618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13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3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27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697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22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817B2-6B33-42E2-BEEA-A8A3471A63A8}" type="datetimeFigureOut">
              <a:rPr lang="fr-FR" smtClean="0"/>
              <a:t>27/06/2024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DAEE9-EBE6-49F8-9833-FFBF69EFC0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160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Control of the Type </a:t>
            </a:r>
            <a:r>
              <a:rPr lang="fr-FR" b="1" dirty="0" smtClean="0"/>
              <a:t>I </a:t>
            </a:r>
            <a:r>
              <a:rPr lang="fr-FR" b="1" dirty="0" err="1" smtClean="0"/>
              <a:t>error</a:t>
            </a:r>
            <a:r>
              <a:rPr lang="fr-FR" b="1" smtClean="0"/>
              <a:t> and </a:t>
            </a:r>
            <a:r>
              <a:rPr lang="fr-FR" b="1" dirty="0" smtClean="0"/>
              <a:t>FWE</a:t>
            </a:r>
            <a:endParaRPr lang="fr-FR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279392" y="2980944"/>
            <a:ext cx="3067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FFCA21"/>
                </a:solidFill>
              </a:rPr>
              <a:t>PermutationTests.jl</a:t>
            </a:r>
            <a:endParaRPr lang="fr-FR" sz="2800" b="1" dirty="0">
              <a:solidFill>
                <a:srgbClr val="FFCA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941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Chi-Square 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shows </a:t>
            </a:r>
            <a:r>
              <a:rPr lang="fr-FR" dirty="0" err="1" smtClean="0">
                <a:solidFill>
                  <a:srgbClr val="0070C0"/>
                </a:solidFill>
              </a:rPr>
              <a:t>there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a </a:t>
            </a:r>
            <a:r>
              <a:rPr lang="fr-FR" dirty="0" err="1" smtClean="0">
                <a:solidFill>
                  <a:srgbClr val="0070C0"/>
                </a:solidFill>
              </a:rPr>
              <a:t>problem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 rot="16200000">
            <a:off x="-1536192" y="3145536"/>
            <a:ext cx="3994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N=</a:t>
            </a:r>
            <a:r>
              <a:rPr lang="fr-FR" dirty="0" err="1" smtClean="0"/>
              <a:t>expected</a:t>
            </a:r>
            <a:r>
              <a:rPr lang="fr-FR" dirty="0" smtClean="0"/>
              <a:t> </a:t>
            </a:r>
            <a:r>
              <a:rPr lang="fr-FR" dirty="0" err="1" smtClean="0"/>
              <a:t>frequency</a:t>
            </a:r>
            <a:r>
              <a:rPr lang="fr-FR" dirty="0" smtClean="0"/>
              <a:t> of the input table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0600065" y="1929384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K=2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10572633" y="442665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K=4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 rot="16200000">
            <a:off x="-981952" y="3151632"/>
            <a:ext cx="3940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K=</a:t>
            </a:r>
            <a:r>
              <a:rPr lang="fr-FR" dirty="0" err="1" smtClean="0"/>
              <a:t>number</a:t>
            </a:r>
            <a:r>
              <a:rPr lang="fr-FR" dirty="0" smtClean="0"/>
              <a:t> of </a:t>
            </a:r>
            <a:r>
              <a:rPr lang="fr-FR" dirty="0" err="1" smtClean="0"/>
              <a:t>columns</a:t>
            </a:r>
            <a:r>
              <a:rPr lang="fr-FR" dirty="0" smtClean="0"/>
              <a:t> of the input table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816" y="1332988"/>
            <a:ext cx="8015129" cy="480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78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ANOVA </a:t>
            </a:r>
            <a:r>
              <a:rPr lang="fr-FR" sz="2800" dirty="0" err="1" smtClean="0"/>
              <a:t>Rep</a:t>
            </a:r>
            <a:r>
              <a:rPr lang="fr-FR" sz="2800" dirty="0" smtClean="0"/>
              <a:t>. </a:t>
            </a:r>
            <a:r>
              <a:rPr lang="fr-FR" sz="2800" dirty="0" err="1" smtClean="0"/>
              <a:t>Measures</a:t>
            </a:r>
            <a:r>
              <a:rPr lang="fr-FR" sz="2800" dirty="0" smtClean="0"/>
              <a:t>. 1000 simulations</a:t>
            </a:r>
            <a:endParaRPr lang="fr-FR"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92" y="1038757"/>
            <a:ext cx="8061100" cy="4836661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, 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under</a:t>
            </a:r>
            <a:r>
              <a:rPr lang="fr-FR" dirty="0" smtClean="0">
                <a:solidFill>
                  <a:srgbClr val="0070C0"/>
                </a:solidFill>
              </a:rPr>
              <a:t> H0,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87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ANOVA </a:t>
            </a:r>
            <a:r>
              <a:rPr lang="fr-FR" sz="2800" dirty="0" err="1" smtClean="0"/>
              <a:t>Ind</a:t>
            </a:r>
            <a:r>
              <a:rPr lang="fr-FR" sz="2800" dirty="0" smtClean="0"/>
              <a:t>. </a:t>
            </a:r>
            <a:r>
              <a:rPr lang="fr-FR" sz="2800" dirty="0" err="1" smtClean="0"/>
              <a:t>Samples</a:t>
            </a:r>
            <a:r>
              <a:rPr lang="fr-FR" sz="2800" dirty="0" smtClean="0"/>
              <a:t>. 1000 simulations</a:t>
            </a:r>
            <a:endParaRPr lang="fr-FR" sz="2800" dirty="0"/>
          </a:p>
        </p:txBody>
      </p:sp>
      <p:sp>
        <p:nvSpPr>
          <p:cNvPr id="6" name="ZoneTexte 5"/>
          <p:cNvSpPr txBox="1"/>
          <p:nvPr/>
        </p:nvSpPr>
        <p:spPr>
          <a:xfrm>
            <a:off x="292608" y="6222750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close to a 45° line</a:t>
            </a:r>
            <a:r>
              <a:rPr lang="fr-FR" dirty="0">
                <a:solidFill>
                  <a:srgbClr val="0070C0"/>
                </a:solidFill>
              </a:rPr>
              <a:t>, </a:t>
            </a:r>
            <a:r>
              <a:rPr lang="fr-FR" dirty="0" smtClean="0">
                <a:solidFill>
                  <a:srgbClr val="0070C0"/>
                </a:solidFill>
              </a:rPr>
              <a:t>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the </a:t>
            </a:r>
            <a:r>
              <a:rPr lang="fr-FR" dirty="0" err="1">
                <a:solidFill>
                  <a:srgbClr val="0070C0"/>
                </a:solidFill>
              </a:rPr>
              <a:t>number</a:t>
            </a:r>
            <a:r>
              <a:rPr lang="fr-FR" dirty="0">
                <a:solidFill>
                  <a:srgbClr val="0070C0"/>
                </a:solidFill>
              </a:rPr>
              <a:t> of observations (N)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922" y="1277438"/>
            <a:ext cx="7366156" cy="441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18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Cochran</a:t>
            </a:r>
            <a:r>
              <a:rPr lang="fr-FR" sz="2800" dirty="0" smtClean="0"/>
              <a:t> Q 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not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. The 1.0 value </a:t>
            </a:r>
            <a:r>
              <a:rPr lang="fr-FR" dirty="0" err="1" smtClean="0">
                <a:solidFill>
                  <a:srgbClr val="0070C0"/>
                </a:solidFill>
              </a:rPr>
              <a:t>dominates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 rot="16200000">
            <a:off x="-427313" y="3151632"/>
            <a:ext cx="2831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3 </a:t>
            </a:r>
            <a:r>
              <a:rPr lang="fr-FR" dirty="0" err="1" smtClean="0"/>
              <a:t>columns</a:t>
            </a:r>
            <a:r>
              <a:rPr lang="fr-FR" dirty="0" smtClean="0"/>
              <a:t> of the input table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238" y="1271840"/>
            <a:ext cx="7679586" cy="460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40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Chi-Square 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shows </a:t>
            </a:r>
            <a:r>
              <a:rPr lang="fr-FR" dirty="0" err="1" smtClean="0">
                <a:solidFill>
                  <a:srgbClr val="0070C0"/>
                </a:solidFill>
              </a:rPr>
              <a:t>approaches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 for as N </a:t>
            </a:r>
            <a:r>
              <a:rPr lang="fr-FR" dirty="0" err="1" smtClean="0">
                <a:solidFill>
                  <a:srgbClr val="0070C0"/>
                </a:solidFill>
              </a:rPr>
              <a:t>grows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401" y="1087874"/>
            <a:ext cx="8198260" cy="491895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 rot="16200000">
            <a:off x="-427313" y="3151632"/>
            <a:ext cx="2831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3 </a:t>
            </a:r>
            <a:r>
              <a:rPr lang="fr-FR" dirty="0" err="1" smtClean="0"/>
              <a:t>columns</a:t>
            </a:r>
            <a:r>
              <a:rPr lang="fr-FR" dirty="0" smtClean="0"/>
              <a:t> of the input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5646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one-</a:t>
            </a:r>
            <a:r>
              <a:rPr lang="fr-FR" sz="2800" dirty="0" err="1" smtClean="0"/>
              <a:t>sample</a:t>
            </a:r>
            <a:r>
              <a:rPr lang="fr-FR" sz="2800" dirty="0" smtClean="0"/>
              <a:t> t-test.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, 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under</a:t>
            </a:r>
            <a:r>
              <a:rPr lang="fr-FR" dirty="0" smtClean="0">
                <a:solidFill>
                  <a:srgbClr val="0070C0"/>
                </a:solidFill>
              </a:rPr>
              <a:t> H0,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088" y="1080821"/>
            <a:ext cx="8006236" cy="480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75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/>
              <a:t>Univariate</a:t>
            </a:r>
            <a:r>
              <a:rPr lang="fr-FR" sz="2800" dirty="0"/>
              <a:t> one-</a:t>
            </a:r>
            <a:r>
              <a:rPr lang="fr-FR" sz="2800" dirty="0" err="1"/>
              <a:t>sample</a:t>
            </a:r>
            <a:r>
              <a:rPr lang="fr-FR" sz="2800" dirty="0"/>
              <a:t> t-test. 1000 </a:t>
            </a:r>
            <a:r>
              <a:rPr lang="fr-FR" sz="2800" dirty="0" smtClean="0"/>
              <a:t>simulations</a:t>
            </a:r>
            <a:endParaRPr lang="fr-FR" sz="2800" dirty="0"/>
          </a:p>
        </p:txBody>
      </p:sp>
      <p:sp>
        <p:nvSpPr>
          <p:cNvPr id="6" name="ZoneTexte 5"/>
          <p:cNvSpPr txBox="1"/>
          <p:nvPr/>
        </p:nvSpPr>
        <p:spPr>
          <a:xfrm>
            <a:off x="292608" y="6222750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close to a 45° line</a:t>
            </a:r>
            <a:r>
              <a:rPr lang="fr-FR" dirty="0">
                <a:solidFill>
                  <a:srgbClr val="0070C0"/>
                </a:solidFill>
              </a:rPr>
              <a:t>, </a:t>
            </a:r>
            <a:r>
              <a:rPr lang="fr-FR" dirty="0" smtClean="0">
                <a:solidFill>
                  <a:srgbClr val="0070C0"/>
                </a:solidFill>
              </a:rPr>
              <a:t>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the </a:t>
            </a:r>
            <a:r>
              <a:rPr lang="fr-FR" dirty="0" err="1">
                <a:solidFill>
                  <a:srgbClr val="0070C0"/>
                </a:solidFill>
              </a:rPr>
              <a:t>number</a:t>
            </a:r>
            <a:r>
              <a:rPr lang="fr-FR" dirty="0">
                <a:solidFill>
                  <a:srgbClr val="0070C0"/>
                </a:solidFill>
              </a:rPr>
              <a:t> of observations (N)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216" y="1281989"/>
            <a:ext cx="7777636" cy="466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54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</a:t>
            </a:r>
            <a:r>
              <a:rPr lang="fr-FR" sz="2800" dirty="0" err="1" smtClean="0"/>
              <a:t>sign</a:t>
            </a:r>
            <a:r>
              <a:rPr lang="fr-FR" sz="2800" dirty="0" smtClean="0"/>
              <a:t> test.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not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882" y="1227125"/>
            <a:ext cx="8006236" cy="480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97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/>
              <a:t>Univariate</a:t>
            </a:r>
            <a:r>
              <a:rPr lang="fr-FR" sz="2800" dirty="0"/>
              <a:t> </a:t>
            </a:r>
            <a:r>
              <a:rPr lang="fr-FR" sz="2800" dirty="0" err="1" smtClean="0"/>
              <a:t>sign</a:t>
            </a:r>
            <a:r>
              <a:rPr lang="fr-FR" sz="2800" dirty="0" smtClean="0"/>
              <a:t> test</a:t>
            </a:r>
            <a:r>
              <a:rPr lang="fr-FR" sz="2800" dirty="0"/>
              <a:t>. 1000 </a:t>
            </a:r>
            <a:r>
              <a:rPr lang="fr-FR" sz="2800" dirty="0" smtClean="0"/>
              <a:t>simulations</a:t>
            </a:r>
            <a:endParaRPr lang="fr-FR" sz="2800" dirty="0"/>
          </a:p>
        </p:txBody>
      </p:sp>
      <p:sp>
        <p:nvSpPr>
          <p:cNvPr id="6" name="ZoneTexte 5"/>
          <p:cNvSpPr txBox="1"/>
          <p:nvPr/>
        </p:nvSpPr>
        <p:spPr>
          <a:xfrm>
            <a:off x="292608" y="6286899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</a:t>
            </a:r>
            <a:r>
              <a:rPr lang="fr-FR" dirty="0" err="1" smtClean="0">
                <a:solidFill>
                  <a:srgbClr val="0070C0"/>
                </a:solidFill>
              </a:rPr>
              <a:t>approaches</a:t>
            </a:r>
            <a:r>
              <a:rPr lang="fr-FR" dirty="0" smtClean="0">
                <a:solidFill>
                  <a:srgbClr val="0070C0"/>
                </a:solidFill>
              </a:rPr>
              <a:t> the 45° line as N </a:t>
            </a:r>
            <a:r>
              <a:rPr lang="fr-FR" dirty="0" err="1" smtClean="0">
                <a:solidFill>
                  <a:srgbClr val="0070C0"/>
                </a:solidFill>
              </a:rPr>
              <a:t>grows</a:t>
            </a:r>
            <a:r>
              <a:rPr lang="fr-FR" dirty="0" smtClean="0">
                <a:solidFill>
                  <a:srgbClr val="0070C0"/>
                </a:solidFill>
              </a:rPr>
              <a:t> 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35" y="571101"/>
            <a:ext cx="9526329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80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Multiple </a:t>
            </a:r>
            <a:r>
              <a:rPr lang="fr-FR" b="1" dirty="0" err="1" smtClean="0"/>
              <a:t>Comparison</a:t>
            </a:r>
            <a:r>
              <a:rPr lang="fr-FR" b="1" dirty="0" smtClean="0"/>
              <a:t> Tests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342959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 err="1" smtClean="0"/>
              <a:t>Univariate</a:t>
            </a:r>
            <a:r>
              <a:rPr lang="fr-FR" b="1" dirty="0" smtClean="0"/>
              <a:t> Tests</a:t>
            </a:r>
            <a:endParaRPr lang="fr-FR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1085750" y="2898648"/>
            <a:ext cx="1002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Random</a:t>
            </a:r>
            <a:r>
              <a:rPr lang="fr-FR" dirty="0" smtClean="0"/>
              <a:t> </a:t>
            </a:r>
            <a:r>
              <a:rPr lang="fr-FR" dirty="0" err="1" smtClean="0"/>
              <a:t>Gaussian</a:t>
            </a:r>
            <a:r>
              <a:rPr lang="fr-FR" dirty="0" smtClean="0"/>
              <a:t> data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generated</a:t>
            </a:r>
            <a:r>
              <a:rPr lang="fr-FR" dirty="0" smtClean="0"/>
              <a:t> </a:t>
            </a:r>
            <a:r>
              <a:rPr lang="fr-FR" dirty="0" err="1" smtClean="0"/>
              <a:t>under</a:t>
            </a:r>
            <a:r>
              <a:rPr lang="fr-FR" dirty="0" smtClean="0"/>
              <a:t> H0 for </a:t>
            </a:r>
            <a:r>
              <a:rPr lang="fr-FR" dirty="0" err="1" smtClean="0"/>
              <a:t>many</a:t>
            </a:r>
            <a:r>
              <a:rPr lang="fr-FR" dirty="0" smtClean="0"/>
              <a:t> simulations and the </a:t>
            </a:r>
            <a:r>
              <a:rPr lang="fr-FR" dirty="0" err="1" smtClean="0"/>
              <a:t>observed</a:t>
            </a:r>
            <a:r>
              <a:rPr lang="fr-FR" dirty="0" smtClean="0"/>
              <a:t> p-value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recorded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3484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524" y="1304278"/>
            <a:ext cx="7123575" cy="474905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408176" y="384048"/>
            <a:ext cx="10595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100 simulations </a:t>
            </a:r>
            <a:r>
              <a:rPr lang="fr-FR" dirty="0" err="1" smtClean="0"/>
              <a:t>generating</a:t>
            </a:r>
            <a:r>
              <a:rPr lang="fr-FR" dirty="0" smtClean="0"/>
              <a:t> </a:t>
            </a:r>
            <a:r>
              <a:rPr lang="fr-FR" dirty="0" err="1" smtClean="0"/>
              <a:t>random</a:t>
            </a:r>
            <a:r>
              <a:rPr lang="fr-FR" dirty="0" smtClean="0"/>
              <a:t> </a:t>
            </a:r>
            <a:r>
              <a:rPr lang="fr-FR" dirty="0" err="1" smtClean="0"/>
              <a:t>Gaussian</a:t>
            </a:r>
            <a:r>
              <a:rPr lang="fr-FR" dirty="0" smtClean="0"/>
              <a:t> data. </a:t>
            </a:r>
            <a:r>
              <a:rPr lang="fr-FR" dirty="0" err="1" smtClean="0"/>
              <a:t>Various</a:t>
            </a:r>
            <a:r>
              <a:rPr lang="fr-FR" dirty="0" smtClean="0"/>
              <a:t> settings for the </a:t>
            </a:r>
            <a:r>
              <a:rPr lang="fr-FR" dirty="0" err="1" smtClean="0"/>
              <a:t>number</a:t>
            </a:r>
            <a:r>
              <a:rPr lang="fr-FR" dirty="0" smtClean="0"/>
              <a:t> of observations in </a:t>
            </a:r>
            <a:r>
              <a:rPr lang="fr-FR" dirty="0" err="1" smtClean="0"/>
              <a:t>each</a:t>
            </a:r>
            <a:r>
              <a:rPr lang="fr-FR" dirty="0" smtClean="0"/>
              <a:t> test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9894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</a:t>
            </a:r>
            <a:r>
              <a:rPr lang="fr-FR" sz="2800" dirty="0" err="1" smtClean="0"/>
              <a:t>correlation</a:t>
            </a:r>
            <a:r>
              <a:rPr lang="fr-FR" sz="2800" dirty="0" smtClean="0"/>
              <a:t> test. 5000 simulations</a:t>
            </a:r>
            <a:endParaRPr lang="fr-FR" sz="2800" dirty="0"/>
          </a:p>
        </p:txBody>
      </p:sp>
      <p:sp>
        <p:nvSpPr>
          <p:cNvPr id="17" name="ZoneTexte 1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, 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under</a:t>
            </a:r>
            <a:r>
              <a:rPr lang="fr-FR" dirty="0" smtClean="0">
                <a:solidFill>
                  <a:srgbClr val="0070C0"/>
                </a:solidFill>
              </a:rPr>
              <a:t> H0,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326" y="1219548"/>
            <a:ext cx="7759348" cy="465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1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</a:t>
            </a:r>
            <a:r>
              <a:rPr lang="fr-FR" sz="2800" dirty="0" err="1" smtClean="0"/>
              <a:t>correlation</a:t>
            </a:r>
            <a:r>
              <a:rPr lang="fr-FR" sz="2800" dirty="0" smtClean="0"/>
              <a:t> test. 1000 simulations</a:t>
            </a:r>
            <a:endParaRPr lang="fr-FR" sz="2800" dirty="0"/>
          </a:p>
        </p:txBody>
      </p:sp>
      <p:sp>
        <p:nvSpPr>
          <p:cNvPr id="10" name="ZoneTexte 9"/>
          <p:cNvSpPr txBox="1"/>
          <p:nvPr/>
        </p:nvSpPr>
        <p:spPr>
          <a:xfrm>
            <a:off x="292608" y="6222750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close to a 45° line</a:t>
            </a:r>
            <a:r>
              <a:rPr lang="fr-FR" dirty="0">
                <a:solidFill>
                  <a:srgbClr val="0070C0"/>
                </a:solidFill>
              </a:rPr>
              <a:t>, </a:t>
            </a:r>
            <a:r>
              <a:rPr lang="fr-FR" dirty="0" smtClean="0">
                <a:solidFill>
                  <a:srgbClr val="0070C0"/>
                </a:solidFill>
              </a:rPr>
              <a:t>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the </a:t>
            </a:r>
            <a:r>
              <a:rPr lang="fr-FR" dirty="0" err="1">
                <a:solidFill>
                  <a:srgbClr val="0070C0"/>
                </a:solidFill>
              </a:rPr>
              <a:t>number</a:t>
            </a:r>
            <a:r>
              <a:rPr lang="fr-FR" dirty="0">
                <a:solidFill>
                  <a:srgbClr val="0070C0"/>
                </a:solidFill>
              </a:rPr>
              <a:t> of observations (N) 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209" y="1247240"/>
            <a:ext cx="7644384" cy="458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79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ANOVA </a:t>
            </a:r>
            <a:r>
              <a:rPr lang="fr-FR" sz="2800" dirty="0" err="1" smtClean="0"/>
              <a:t>Ind</a:t>
            </a:r>
            <a:r>
              <a:rPr lang="fr-FR" sz="2800" dirty="0" smtClean="0"/>
              <a:t>. </a:t>
            </a:r>
            <a:r>
              <a:rPr lang="fr-FR" sz="2800" dirty="0" err="1" smtClean="0"/>
              <a:t>Samples</a:t>
            </a:r>
            <a:r>
              <a:rPr lang="fr-FR" sz="2800" dirty="0" smtClean="0"/>
              <a:t>. 1000 simulations</a:t>
            </a:r>
            <a:endParaRPr lang="fr-FR"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92" y="1038757"/>
            <a:ext cx="8061100" cy="4836661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, 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under</a:t>
            </a:r>
            <a:r>
              <a:rPr lang="fr-FR" dirty="0" smtClean="0">
                <a:solidFill>
                  <a:srgbClr val="0070C0"/>
                </a:solidFill>
              </a:rPr>
              <a:t> H0,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23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ANOVA </a:t>
            </a:r>
            <a:r>
              <a:rPr lang="fr-FR" sz="2800" dirty="0" err="1" smtClean="0"/>
              <a:t>Ind</a:t>
            </a:r>
            <a:r>
              <a:rPr lang="fr-FR" sz="2800" dirty="0" smtClean="0"/>
              <a:t>. </a:t>
            </a:r>
            <a:r>
              <a:rPr lang="fr-FR" sz="2800" dirty="0" err="1" smtClean="0"/>
              <a:t>Samples</a:t>
            </a:r>
            <a:r>
              <a:rPr lang="fr-FR" sz="2800" dirty="0" smtClean="0"/>
              <a:t>. 1000 simulations</a:t>
            </a:r>
            <a:endParaRPr lang="fr-FR" sz="2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632" y="1216151"/>
            <a:ext cx="8024524" cy="4814715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92608" y="6222750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close to a 45° line</a:t>
            </a:r>
            <a:r>
              <a:rPr lang="fr-FR" dirty="0">
                <a:solidFill>
                  <a:srgbClr val="0070C0"/>
                </a:solidFill>
              </a:rPr>
              <a:t>, </a:t>
            </a:r>
            <a:r>
              <a:rPr lang="fr-FR" dirty="0" smtClean="0">
                <a:solidFill>
                  <a:srgbClr val="0070C0"/>
                </a:solidFill>
              </a:rPr>
              <a:t>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the </a:t>
            </a:r>
            <a:r>
              <a:rPr lang="fr-FR" dirty="0" err="1">
                <a:solidFill>
                  <a:srgbClr val="0070C0"/>
                </a:solidFill>
              </a:rPr>
              <a:t>number</a:t>
            </a:r>
            <a:r>
              <a:rPr lang="fr-FR" dirty="0">
                <a:solidFill>
                  <a:srgbClr val="0070C0"/>
                </a:solidFill>
              </a:rPr>
              <a:t> of observations (N)  </a:t>
            </a:r>
          </a:p>
        </p:txBody>
      </p:sp>
    </p:spTree>
    <p:extLst>
      <p:ext uri="{BB962C8B-B14F-4D97-AF65-F5344CB8AC3E}">
        <p14:creationId xmlns:p14="http://schemas.microsoft.com/office/powerpoint/2010/main" val="188197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Univariate</a:t>
            </a:r>
            <a:r>
              <a:rPr lang="fr-FR" sz="2800" dirty="0" smtClean="0"/>
              <a:t> t-test </a:t>
            </a:r>
            <a:r>
              <a:rPr lang="fr-FR" sz="2800" dirty="0" err="1" smtClean="0"/>
              <a:t>Ind</a:t>
            </a:r>
            <a:r>
              <a:rPr lang="fr-FR" sz="2800" dirty="0" smtClean="0"/>
              <a:t>. </a:t>
            </a:r>
            <a:r>
              <a:rPr lang="fr-FR" sz="2800" dirty="0" err="1" smtClean="0"/>
              <a:t>Samples</a:t>
            </a:r>
            <a:r>
              <a:rPr lang="fr-FR" sz="2800" dirty="0" smtClean="0"/>
              <a:t>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, 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under</a:t>
            </a:r>
            <a:r>
              <a:rPr lang="fr-FR" dirty="0" smtClean="0">
                <a:solidFill>
                  <a:srgbClr val="0070C0"/>
                </a:solidFill>
              </a:rPr>
              <a:t> H0,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the </a:t>
            </a:r>
            <a:r>
              <a:rPr lang="fr-FR" dirty="0" err="1" smtClean="0">
                <a:solidFill>
                  <a:srgbClr val="0070C0"/>
                </a:solidFill>
              </a:rPr>
              <a:t>number</a:t>
            </a:r>
            <a:r>
              <a:rPr lang="fr-FR" dirty="0" smtClean="0">
                <a:solidFill>
                  <a:srgbClr val="0070C0"/>
                </a:solidFill>
              </a:rPr>
              <a:t> of observations (N) 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768" y="1044266"/>
            <a:ext cx="8143396" cy="488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07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/>
              <a:t>Univariate</a:t>
            </a:r>
            <a:r>
              <a:rPr lang="fr-FR" sz="2800" dirty="0"/>
              <a:t> t-test </a:t>
            </a:r>
            <a:r>
              <a:rPr lang="fr-FR" sz="2800" dirty="0" err="1"/>
              <a:t>Ind</a:t>
            </a:r>
            <a:r>
              <a:rPr lang="fr-FR" sz="2800" dirty="0"/>
              <a:t>. </a:t>
            </a:r>
            <a:r>
              <a:rPr lang="fr-FR" sz="2800" dirty="0" err="1"/>
              <a:t>Samples</a:t>
            </a:r>
            <a:r>
              <a:rPr lang="fr-FR" sz="2800" dirty="0"/>
              <a:t>. 1000 </a:t>
            </a:r>
            <a:r>
              <a:rPr lang="fr-FR" sz="2800" dirty="0" smtClean="0"/>
              <a:t>simulations</a:t>
            </a:r>
            <a:endParaRPr lang="fr-FR" sz="2800" dirty="0"/>
          </a:p>
        </p:txBody>
      </p:sp>
      <p:sp>
        <p:nvSpPr>
          <p:cNvPr id="6" name="ZoneTexte 5"/>
          <p:cNvSpPr txBox="1"/>
          <p:nvPr/>
        </p:nvSpPr>
        <p:spPr>
          <a:xfrm>
            <a:off x="292608" y="6222750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p-p plot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close to a 45° line</a:t>
            </a:r>
            <a:r>
              <a:rPr lang="fr-FR" dirty="0">
                <a:solidFill>
                  <a:srgbClr val="0070C0"/>
                </a:solidFill>
              </a:rPr>
              <a:t>, </a:t>
            </a:r>
            <a:r>
              <a:rPr lang="fr-FR" dirty="0" smtClean="0">
                <a:solidFill>
                  <a:srgbClr val="0070C0"/>
                </a:solidFill>
              </a:rPr>
              <a:t>as </a:t>
            </a:r>
            <a:r>
              <a:rPr lang="fr-FR" dirty="0" err="1" smtClean="0">
                <a:solidFill>
                  <a:srgbClr val="0070C0"/>
                </a:solidFill>
              </a:rPr>
              <a:t>expected</a:t>
            </a:r>
            <a:r>
              <a:rPr lang="fr-FR" dirty="0" smtClean="0">
                <a:solidFill>
                  <a:srgbClr val="0070C0"/>
                </a:solidFill>
              </a:rPr>
              <a:t>, </a:t>
            </a:r>
            <a:r>
              <a:rPr lang="fr-FR" dirty="0" err="1" smtClean="0">
                <a:solidFill>
                  <a:srgbClr val="0070C0"/>
                </a:solidFill>
              </a:rPr>
              <a:t>regardless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the </a:t>
            </a:r>
            <a:r>
              <a:rPr lang="fr-FR" dirty="0" err="1">
                <a:solidFill>
                  <a:srgbClr val="0070C0"/>
                </a:solidFill>
              </a:rPr>
              <a:t>number</a:t>
            </a:r>
            <a:r>
              <a:rPr lang="fr-FR" dirty="0">
                <a:solidFill>
                  <a:srgbClr val="0070C0"/>
                </a:solidFill>
              </a:rPr>
              <a:t> of observations (N) 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778" y="1043351"/>
            <a:ext cx="8146444" cy="488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84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2608" y="228600"/>
            <a:ext cx="10844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Chi-Square . 1000 simulations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74905" y="6342885"/>
            <a:ext cx="11417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The </a:t>
            </a:r>
            <a:r>
              <a:rPr lang="fr-FR" dirty="0" err="1" smtClean="0">
                <a:solidFill>
                  <a:srgbClr val="0070C0"/>
                </a:solidFill>
              </a:rPr>
              <a:t>histogram</a:t>
            </a:r>
            <a:r>
              <a:rPr lang="fr-FR" dirty="0" smtClean="0">
                <a:solidFill>
                  <a:srgbClr val="0070C0"/>
                </a:solidFill>
              </a:rPr>
              <a:t> of p-values </a:t>
            </a:r>
            <a:r>
              <a:rPr lang="fr-FR" dirty="0" err="1" smtClean="0">
                <a:solidFill>
                  <a:srgbClr val="0070C0"/>
                </a:solidFill>
              </a:rPr>
              <a:t>is</a:t>
            </a:r>
            <a:r>
              <a:rPr lang="fr-FR" dirty="0" smtClean="0">
                <a:solidFill>
                  <a:srgbClr val="0070C0"/>
                </a:solidFill>
              </a:rPr>
              <a:t> not </a:t>
            </a:r>
            <a:r>
              <a:rPr lang="fr-FR" dirty="0" err="1" smtClean="0">
                <a:solidFill>
                  <a:srgbClr val="0070C0"/>
                </a:solidFill>
              </a:rPr>
              <a:t>uniform</a:t>
            </a:r>
            <a:r>
              <a:rPr lang="fr-FR" dirty="0" smtClean="0">
                <a:solidFill>
                  <a:srgbClr val="0070C0"/>
                </a:solidFill>
              </a:rPr>
              <a:t>. For more </a:t>
            </a:r>
            <a:r>
              <a:rPr lang="fr-FR" dirty="0" err="1" smtClean="0">
                <a:solidFill>
                  <a:srgbClr val="0070C0"/>
                </a:solidFill>
              </a:rPr>
              <a:t>than</a:t>
            </a:r>
            <a:r>
              <a:rPr lang="fr-FR" dirty="0" smtClean="0">
                <a:solidFill>
                  <a:srgbClr val="0070C0"/>
                </a:solidFill>
              </a:rPr>
              <a:t> 2 </a:t>
            </a:r>
            <a:r>
              <a:rPr lang="fr-FR" dirty="0" err="1" smtClean="0">
                <a:solidFill>
                  <a:srgbClr val="0070C0"/>
                </a:solidFill>
              </a:rPr>
              <a:t>columns</a:t>
            </a:r>
            <a:r>
              <a:rPr lang="fr-FR" dirty="0" smtClean="0">
                <a:solidFill>
                  <a:srgbClr val="0070C0"/>
                </a:solidFill>
              </a:rPr>
              <a:t>, a </a:t>
            </a:r>
            <a:r>
              <a:rPr lang="fr-FR" dirty="0" err="1" smtClean="0">
                <a:solidFill>
                  <a:srgbClr val="0070C0"/>
                </a:solidFill>
              </a:rPr>
              <a:t>systematic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bias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err="1" smtClean="0">
                <a:solidFill>
                  <a:srgbClr val="0070C0"/>
                </a:solidFill>
              </a:rPr>
              <a:t>appears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256" y="1124711"/>
            <a:ext cx="8161684" cy="489701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 rot="16200000">
            <a:off x="-1536192" y="3145536"/>
            <a:ext cx="3994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N=</a:t>
            </a:r>
            <a:r>
              <a:rPr lang="fr-FR" dirty="0" err="1" smtClean="0"/>
              <a:t>expected</a:t>
            </a:r>
            <a:r>
              <a:rPr lang="fr-FR" dirty="0" smtClean="0"/>
              <a:t> </a:t>
            </a:r>
            <a:r>
              <a:rPr lang="fr-FR" dirty="0" err="1" smtClean="0"/>
              <a:t>frequency</a:t>
            </a:r>
            <a:r>
              <a:rPr lang="fr-FR" dirty="0" smtClean="0"/>
              <a:t> of the input table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0600065" y="1929384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K=2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10572633" y="442665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K=4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 rot="16200000">
            <a:off x="-981952" y="3151632"/>
            <a:ext cx="3940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K=</a:t>
            </a:r>
            <a:r>
              <a:rPr lang="fr-FR" dirty="0" err="1" smtClean="0"/>
              <a:t>number</a:t>
            </a:r>
            <a:r>
              <a:rPr lang="fr-FR" dirty="0" smtClean="0"/>
              <a:t> of </a:t>
            </a:r>
            <a:r>
              <a:rPr lang="fr-FR" dirty="0" err="1" smtClean="0"/>
              <a:t>columns</a:t>
            </a:r>
            <a:r>
              <a:rPr lang="fr-FR" dirty="0" smtClean="0"/>
              <a:t> of the input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65047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476</Words>
  <Application>Microsoft Office PowerPoint</Application>
  <PresentationFormat>Grand écran</PresentationFormat>
  <Paragraphs>48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Thème Office</vt:lpstr>
      <vt:lpstr>Control of the Type I error and FWE</vt:lpstr>
      <vt:lpstr>Univariate Tests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Multiple Comparison Tests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Marco Congedo</dc:creator>
  <cp:lastModifiedBy>Marco Congedo</cp:lastModifiedBy>
  <cp:revision>32</cp:revision>
  <dcterms:created xsi:type="dcterms:W3CDTF">2024-06-03T18:34:44Z</dcterms:created>
  <dcterms:modified xsi:type="dcterms:W3CDTF">2024-06-27T17:33:43Z</dcterms:modified>
</cp:coreProperties>
</file>